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4" r:id="rId17"/>
    <p:sldId id="275" r:id="rId18"/>
    <p:sldId id="270" r:id="rId19"/>
    <p:sldId id="271" r:id="rId20"/>
    <p:sldId id="273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9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96" y="352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ropbox\ms_th\data\&#23455;&#3944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0377819664024"/>
          <c:y val="2.7887717425152364E-2"/>
          <c:w val="0.85110238464536625"/>
          <c:h val="0.79687708527959411"/>
        </c:manualLayout>
      </c:layout>
      <c:scatterChart>
        <c:scatterStyle val="lineMarker"/>
        <c:varyColors val="0"/>
        <c:ser>
          <c:idx val="0"/>
          <c:order val="0"/>
          <c:tx>
            <c:strRef>
              <c:f>'トルク-把持力(通常指)'!$C$4</c:f>
              <c:strCache>
                <c:ptCount val="1"/>
                <c:pt idx="0">
                  <c:v>Left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28575" cap="sq">
                <a:noFill/>
                <a:prstDash val="dash"/>
                <a:round/>
              </a:ln>
              <a:effectLst/>
            </c:spPr>
          </c:marker>
          <c:xVal>
            <c:numRef>
              <c:f>'トルク-把持力(通常指)'!$B$5:$B$10</c:f>
              <c:numCache>
                <c:formatCode>General</c:formatCode>
                <c:ptCount val="6"/>
                <c:pt idx="0">
                  <c:v>15</c:v>
                </c:pt>
                <c:pt idx="1">
                  <c:v>18</c:v>
                </c:pt>
                <c:pt idx="2">
                  <c:v>21</c:v>
                </c:pt>
                <c:pt idx="3">
                  <c:v>24</c:v>
                </c:pt>
                <c:pt idx="4">
                  <c:v>27</c:v>
                </c:pt>
                <c:pt idx="5">
                  <c:v>30</c:v>
                </c:pt>
              </c:numCache>
            </c:numRef>
          </c:xVal>
          <c:yVal>
            <c:numRef>
              <c:f>'トルク-把持力(通常指)'!$C$5:$C$10</c:f>
              <c:numCache>
                <c:formatCode>General</c:formatCode>
                <c:ptCount val="6"/>
                <c:pt idx="0">
                  <c:v>0.76</c:v>
                </c:pt>
                <c:pt idx="1">
                  <c:v>1.06</c:v>
                </c:pt>
                <c:pt idx="2">
                  <c:v>1.29</c:v>
                </c:pt>
                <c:pt idx="3">
                  <c:v>1.45</c:v>
                </c:pt>
                <c:pt idx="4">
                  <c:v>1.64</c:v>
                </c:pt>
                <c:pt idx="5">
                  <c:v>1.74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88F-4668-A8C2-5E26C9FC20CD}"/>
            </c:ext>
          </c:extLst>
        </c:ser>
        <c:ser>
          <c:idx val="1"/>
          <c:order val="1"/>
          <c:tx>
            <c:strRef>
              <c:f>'トルク-把持力(通常指)'!$D$4</c:f>
              <c:strCache>
                <c:ptCount val="1"/>
                <c:pt idx="0">
                  <c:v>Right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'トルク-把持力(通常指)'!$B$5:$B$10</c:f>
              <c:numCache>
                <c:formatCode>General</c:formatCode>
                <c:ptCount val="6"/>
                <c:pt idx="0">
                  <c:v>15</c:v>
                </c:pt>
                <c:pt idx="1">
                  <c:v>18</c:v>
                </c:pt>
                <c:pt idx="2">
                  <c:v>21</c:v>
                </c:pt>
                <c:pt idx="3">
                  <c:v>24</c:v>
                </c:pt>
                <c:pt idx="4">
                  <c:v>27</c:v>
                </c:pt>
                <c:pt idx="5">
                  <c:v>30</c:v>
                </c:pt>
              </c:numCache>
            </c:numRef>
          </c:xVal>
          <c:yVal>
            <c:numRef>
              <c:f>'トルク-把持力(通常指)'!$D$5:$D$10</c:f>
              <c:numCache>
                <c:formatCode>General</c:formatCode>
                <c:ptCount val="6"/>
                <c:pt idx="0">
                  <c:v>2.0099999999999998</c:v>
                </c:pt>
                <c:pt idx="1">
                  <c:v>2.23</c:v>
                </c:pt>
                <c:pt idx="2">
                  <c:v>2.52</c:v>
                </c:pt>
                <c:pt idx="3">
                  <c:v>2.68</c:v>
                </c:pt>
                <c:pt idx="4">
                  <c:v>2.87</c:v>
                </c:pt>
                <c:pt idx="5">
                  <c:v>2.97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88F-4668-A8C2-5E26C9FC2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039760"/>
        <c:axId val="1833043504"/>
      </c:scatterChart>
      <c:valAx>
        <c:axId val="1833039760"/>
        <c:scaling>
          <c:orientation val="minMax"/>
          <c:max val="33"/>
          <c:min val="1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Force[N]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43504"/>
        <c:crosses val="autoZero"/>
        <c:crossBetween val="midCat"/>
        <c:majorUnit val="3"/>
      </c:valAx>
      <c:valAx>
        <c:axId val="1833043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Voltage[V]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3976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9607704129603096"/>
          <c:y val="0.60585114996218692"/>
          <c:w val="0.14355926455011891"/>
          <c:h val="0.18926607055473993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15875" cap="rnd" cmpd="sng" algn="ctr">
      <a:noFill/>
      <a:prstDash val="sysDash"/>
      <a:miter lim="800000"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0377819664024"/>
          <c:y val="2.7887717425152364E-2"/>
          <c:w val="0.85110238464536625"/>
          <c:h val="0.79687708527959411"/>
        </c:manualLayout>
      </c:layout>
      <c:scatterChart>
        <c:scatterStyle val="lineMarker"/>
        <c:varyColors val="0"/>
        <c:ser>
          <c:idx val="0"/>
          <c:order val="0"/>
          <c:tx>
            <c:strRef>
              <c:f>フォースゲージ!$D$2</c:f>
              <c:strCache>
                <c:ptCount val="1"/>
                <c:pt idx="0">
                  <c:v>Hemisphere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フォースゲージ!$C$3:$C$8</c:f>
              <c:numCache>
                <c:formatCode>General</c:formatCode>
                <c:ptCount val="6"/>
                <c:pt idx="0">
                  <c:v>15</c:v>
                </c:pt>
                <c:pt idx="1">
                  <c:v>18</c:v>
                </c:pt>
                <c:pt idx="2">
                  <c:v>21</c:v>
                </c:pt>
                <c:pt idx="3">
                  <c:v>24</c:v>
                </c:pt>
                <c:pt idx="4">
                  <c:v>27</c:v>
                </c:pt>
                <c:pt idx="5">
                  <c:v>30</c:v>
                </c:pt>
              </c:numCache>
            </c:numRef>
          </c:xVal>
          <c:yVal>
            <c:numRef>
              <c:f>フォースゲージ!$D$3:$D$8</c:f>
              <c:numCache>
                <c:formatCode>General</c:formatCode>
                <c:ptCount val="6"/>
                <c:pt idx="0">
                  <c:v>29.37</c:v>
                </c:pt>
                <c:pt idx="1">
                  <c:v>31.67</c:v>
                </c:pt>
                <c:pt idx="2">
                  <c:v>33.89</c:v>
                </c:pt>
                <c:pt idx="3">
                  <c:v>31.72</c:v>
                </c:pt>
                <c:pt idx="4">
                  <c:v>34.35</c:v>
                </c:pt>
                <c:pt idx="5">
                  <c:v>41.75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F26-42A3-9088-8D8E42BA6401}"/>
            </c:ext>
          </c:extLst>
        </c:ser>
        <c:ser>
          <c:idx val="1"/>
          <c:order val="1"/>
          <c:tx>
            <c:strRef>
              <c:f>フォースゲージ!$E$2</c:f>
              <c:strCache>
                <c:ptCount val="1"/>
                <c:pt idx="0">
                  <c:v>Hemisphere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フォースゲージ!$C$3:$C$8</c:f>
              <c:numCache>
                <c:formatCode>General</c:formatCode>
                <c:ptCount val="6"/>
                <c:pt idx="0">
                  <c:v>15</c:v>
                </c:pt>
                <c:pt idx="1">
                  <c:v>18</c:v>
                </c:pt>
                <c:pt idx="2">
                  <c:v>21</c:v>
                </c:pt>
                <c:pt idx="3">
                  <c:v>24</c:v>
                </c:pt>
                <c:pt idx="4">
                  <c:v>27</c:v>
                </c:pt>
                <c:pt idx="5">
                  <c:v>30</c:v>
                </c:pt>
              </c:numCache>
            </c:numRef>
          </c:xVal>
          <c:yVal>
            <c:numRef>
              <c:f>フォースゲージ!$E$3:$E$8</c:f>
              <c:numCache>
                <c:formatCode>General</c:formatCode>
                <c:ptCount val="6"/>
                <c:pt idx="0">
                  <c:v>20.97</c:v>
                </c:pt>
                <c:pt idx="1">
                  <c:v>25.72</c:v>
                </c:pt>
                <c:pt idx="2">
                  <c:v>32.24</c:v>
                </c:pt>
                <c:pt idx="3">
                  <c:v>35.85</c:v>
                </c:pt>
                <c:pt idx="4">
                  <c:v>37.159999999999997</c:v>
                </c:pt>
                <c:pt idx="5">
                  <c:v>37.840000000000003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F26-42A3-9088-8D8E42BA6401}"/>
            </c:ext>
          </c:extLst>
        </c:ser>
        <c:ser>
          <c:idx val="2"/>
          <c:order val="2"/>
          <c:tx>
            <c:strRef>
              <c:f>フォースゲージ!$F$2</c:f>
              <c:strCache>
                <c:ptCount val="1"/>
                <c:pt idx="0">
                  <c:v>Hemisphere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25400">
                <a:solidFill>
                  <a:schemeClr val="accent1"/>
                </a:solidFill>
                <a:prstDash val="sysDot"/>
                <a:bevel/>
              </a:ln>
              <a:effectLst/>
            </c:spPr>
          </c:marker>
          <c:xVal>
            <c:numRef>
              <c:f>フォースゲージ!$C$3:$C$8</c:f>
              <c:numCache>
                <c:formatCode>General</c:formatCode>
                <c:ptCount val="6"/>
                <c:pt idx="0">
                  <c:v>15</c:v>
                </c:pt>
                <c:pt idx="1">
                  <c:v>18</c:v>
                </c:pt>
                <c:pt idx="2">
                  <c:v>21</c:v>
                </c:pt>
                <c:pt idx="3">
                  <c:v>24</c:v>
                </c:pt>
                <c:pt idx="4">
                  <c:v>27</c:v>
                </c:pt>
                <c:pt idx="5">
                  <c:v>30</c:v>
                </c:pt>
              </c:numCache>
            </c:numRef>
          </c:xVal>
          <c:yVal>
            <c:numRef>
              <c:f>フォースゲージ!$F$3:$F$8</c:f>
              <c:numCache>
                <c:formatCode>General</c:formatCode>
                <c:ptCount val="6"/>
                <c:pt idx="0">
                  <c:v>14.16</c:v>
                </c:pt>
                <c:pt idx="1">
                  <c:v>13.39</c:v>
                </c:pt>
                <c:pt idx="2">
                  <c:v>13.52</c:v>
                </c:pt>
                <c:pt idx="3">
                  <c:v>12.09</c:v>
                </c:pt>
                <c:pt idx="4">
                  <c:v>13.87</c:v>
                </c:pt>
                <c:pt idx="5">
                  <c:v>15.29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F26-42A3-9088-8D8E42BA6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039760"/>
        <c:axId val="1833043504"/>
      </c:scatterChart>
      <c:valAx>
        <c:axId val="1833039760"/>
        <c:scaling>
          <c:orientation val="minMax"/>
          <c:min val="1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Force[N]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43504"/>
        <c:crosses val="autoZero"/>
        <c:crossBetween val="midCat"/>
        <c:majorUnit val="3"/>
      </c:valAx>
      <c:valAx>
        <c:axId val="1833043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Force[N]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3976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8198260546855236"/>
          <c:y val="0.23522968103563327"/>
          <c:w val="0.15219593529788314"/>
          <c:h val="0.23898358467903377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15875" cap="rnd" cmpd="sng" algn="ctr">
      <a:noFill/>
      <a:prstDash val="sysDash"/>
      <a:miter lim="800000"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50377819664024"/>
          <c:y val="2.7887717425152364E-2"/>
          <c:w val="0.85110238464536625"/>
          <c:h val="0.79687708527959411"/>
        </c:manualLayout>
      </c:layout>
      <c:scatterChart>
        <c:scatterStyle val="lineMarker"/>
        <c:varyColors val="0"/>
        <c:ser>
          <c:idx val="0"/>
          <c:order val="0"/>
          <c:tx>
            <c:strRef>
              <c:f>フォースゲージ!$I$2</c:f>
              <c:strCache>
                <c:ptCount val="1"/>
                <c:pt idx="0">
                  <c:v>Normal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フォースゲージ!$C$3:$C$8</c:f>
              <c:numCache>
                <c:formatCode>General</c:formatCode>
                <c:ptCount val="6"/>
                <c:pt idx="0">
                  <c:v>15</c:v>
                </c:pt>
                <c:pt idx="1">
                  <c:v>18</c:v>
                </c:pt>
                <c:pt idx="2">
                  <c:v>21</c:v>
                </c:pt>
                <c:pt idx="3">
                  <c:v>24</c:v>
                </c:pt>
                <c:pt idx="4">
                  <c:v>27</c:v>
                </c:pt>
                <c:pt idx="5">
                  <c:v>30</c:v>
                </c:pt>
              </c:numCache>
            </c:numRef>
          </c:xVal>
          <c:yVal>
            <c:numRef>
              <c:f>フォースゲージ!$I$3:$I$8</c:f>
              <c:numCache>
                <c:formatCode>General</c:formatCode>
                <c:ptCount val="6"/>
                <c:pt idx="0">
                  <c:v>35</c:v>
                </c:pt>
                <c:pt idx="1">
                  <c:v>36.21</c:v>
                </c:pt>
                <c:pt idx="2">
                  <c:v>41.33</c:v>
                </c:pt>
                <c:pt idx="3">
                  <c:v>36.35</c:v>
                </c:pt>
                <c:pt idx="4">
                  <c:v>42.31</c:v>
                </c:pt>
                <c:pt idx="5">
                  <c:v>43.19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25-41BE-BFFE-89666A7CDFB5}"/>
            </c:ext>
          </c:extLst>
        </c:ser>
        <c:ser>
          <c:idx val="1"/>
          <c:order val="1"/>
          <c:tx>
            <c:strRef>
              <c:f>フォースゲージ!$J$2</c:f>
              <c:strCache>
                <c:ptCount val="1"/>
                <c:pt idx="0">
                  <c:v>Normal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フォースゲージ!$C$3:$C$8</c:f>
              <c:numCache>
                <c:formatCode>General</c:formatCode>
                <c:ptCount val="6"/>
                <c:pt idx="0">
                  <c:v>15</c:v>
                </c:pt>
                <c:pt idx="1">
                  <c:v>18</c:v>
                </c:pt>
                <c:pt idx="2">
                  <c:v>21</c:v>
                </c:pt>
                <c:pt idx="3">
                  <c:v>24</c:v>
                </c:pt>
                <c:pt idx="4">
                  <c:v>27</c:v>
                </c:pt>
                <c:pt idx="5">
                  <c:v>30</c:v>
                </c:pt>
              </c:numCache>
            </c:numRef>
          </c:xVal>
          <c:yVal>
            <c:numRef>
              <c:f>フォースゲージ!$J$3:$J$8</c:f>
              <c:numCache>
                <c:formatCode>General</c:formatCode>
                <c:ptCount val="6"/>
                <c:pt idx="0">
                  <c:v>31.65</c:v>
                </c:pt>
                <c:pt idx="1">
                  <c:v>32.43</c:v>
                </c:pt>
                <c:pt idx="2">
                  <c:v>44</c:v>
                </c:pt>
                <c:pt idx="3">
                  <c:v>49.31</c:v>
                </c:pt>
                <c:pt idx="4">
                  <c:v>47.74</c:v>
                </c:pt>
                <c:pt idx="5">
                  <c:v>52.8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25-41BE-BFFE-89666A7CDFB5}"/>
            </c:ext>
          </c:extLst>
        </c:ser>
        <c:ser>
          <c:idx val="2"/>
          <c:order val="2"/>
          <c:tx>
            <c:strRef>
              <c:f>フォースゲージ!$K$2</c:f>
              <c:strCache>
                <c:ptCount val="1"/>
                <c:pt idx="0">
                  <c:v>Normal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25400">
                <a:solidFill>
                  <a:schemeClr val="accent1"/>
                </a:solidFill>
                <a:prstDash val="sysDot"/>
                <a:bevel/>
              </a:ln>
              <a:effectLst/>
            </c:spPr>
          </c:marker>
          <c:xVal>
            <c:numRef>
              <c:f>フォースゲージ!$C$3:$C$8</c:f>
              <c:numCache>
                <c:formatCode>General</c:formatCode>
                <c:ptCount val="6"/>
                <c:pt idx="0">
                  <c:v>15</c:v>
                </c:pt>
                <c:pt idx="1">
                  <c:v>18</c:v>
                </c:pt>
                <c:pt idx="2">
                  <c:v>21</c:v>
                </c:pt>
                <c:pt idx="3">
                  <c:v>24</c:v>
                </c:pt>
                <c:pt idx="4">
                  <c:v>27</c:v>
                </c:pt>
                <c:pt idx="5">
                  <c:v>30</c:v>
                </c:pt>
              </c:numCache>
            </c:numRef>
          </c:xVal>
          <c:yVal>
            <c:numRef>
              <c:f>フォースゲージ!$K$3:$K$8</c:f>
              <c:numCache>
                <c:formatCode>General</c:formatCode>
                <c:ptCount val="6"/>
                <c:pt idx="0">
                  <c:v>26.72</c:v>
                </c:pt>
                <c:pt idx="1">
                  <c:v>27.38</c:v>
                </c:pt>
                <c:pt idx="2">
                  <c:v>24.29</c:v>
                </c:pt>
                <c:pt idx="3">
                  <c:v>21.06</c:v>
                </c:pt>
                <c:pt idx="4">
                  <c:v>26.88</c:v>
                </c:pt>
                <c:pt idx="5">
                  <c:v>24.21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D25-41BE-BFFE-89666A7CDF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039760"/>
        <c:axId val="1833043504"/>
      </c:scatterChart>
      <c:valAx>
        <c:axId val="1833039760"/>
        <c:scaling>
          <c:orientation val="minMax"/>
          <c:min val="1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Force[N]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43504"/>
        <c:crosses val="autoZero"/>
        <c:crossBetween val="midCat"/>
        <c:majorUnit val="3"/>
      </c:valAx>
      <c:valAx>
        <c:axId val="1833043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Force[N]</a:t>
                </a:r>
                <a:endParaRPr lang="ja-JP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303976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5661262097909054"/>
          <c:y val="0.54709408781529423"/>
          <c:w val="0.15219593529788314"/>
          <c:h val="0.23898358467903377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15875" cap="rnd" cmpd="sng" algn="ctr">
      <a:noFill/>
      <a:prstDash val="sysDash"/>
      <a:miter lim="800000"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44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367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69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083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5262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91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71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450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792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325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265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BE1C6-1165-4325-8978-36F11D3E1E8A}" type="datetimeFigureOut">
              <a:rPr kumimoji="1" lang="ja-JP" altLang="en-US" smtClean="0"/>
              <a:t>2021/2/18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C94F7-A848-4646-ACF3-8A95EBEFAF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12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microsoft.com/office/2007/relationships/hdphoto" Target="../media/hdphoto6.wdp"/><Relationship Id="rId3" Type="http://schemas.openxmlformats.org/officeDocument/2006/relationships/image" Target="../media/image2.tmp"/><Relationship Id="rId7" Type="http://schemas.openxmlformats.org/officeDocument/2006/relationships/image" Target="../media/image5.tmp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" Type="http://schemas.openxmlformats.org/officeDocument/2006/relationships/image" Target="../media/image1.tmp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7.tmp"/><Relationship Id="rId4" Type="http://schemas.openxmlformats.org/officeDocument/2006/relationships/image" Target="../media/image3.tmp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mp"/><Relationship Id="rId5" Type="http://schemas.microsoft.com/office/2007/relationships/hdphoto" Target="../media/hdphoto8.wdp"/><Relationship Id="rId4" Type="http://schemas.openxmlformats.org/officeDocument/2006/relationships/image" Target="../media/image13.png"/><Relationship Id="rId9" Type="http://schemas.openxmlformats.org/officeDocument/2006/relationships/image" Target="../media/image16.tm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画面の領域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b="1509"/>
          <a:stretch/>
        </p:blipFill>
        <p:spPr>
          <a:xfrm>
            <a:off x="263292" y="10386914"/>
            <a:ext cx="5832708" cy="4374531"/>
          </a:xfrm>
          <a:prstGeom prst="rect">
            <a:avLst/>
          </a:prstGeom>
        </p:spPr>
      </p:pic>
      <p:pic>
        <p:nvPicPr>
          <p:cNvPr id="6" name="図 5" descr="画面の領域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r="1194"/>
          <a:stretch/>
        </p:blipFill>
        <p:spPr>
          <a:xfrm>
            <a:off x="6349857" y="7619630"/>
            <a:ext cx="5842143" cy="4381607"/>
          </a:xfrm>
          <a:prstGeom prst="rect">
            <a:avLst/>
          </a:prstGeom>
        </p:spPr>
      </p:pic>
      <p:pic>
        <p:nvPicPr>
          <p:cNvPr id="7" name="図 6" descr="画面の領域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" b="1285"/>
          <a:stretch/>
        </p:blipFill>
        <p:spPr>
          <a:xfrm>
            <a:off x="6403228" y="10419866"/>
            <a:ext cx="5788772" cy="434157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9" b="89968" l="9928" r="97518">
                        <a14:foregroundMark x1="90953" y1="58164" x2="91433" y2="44717"/>
                        <a14:backgroundMark x1="66373" y1="19637" x2="66373" y2="19637"/>
                        <a14:backgroundMark x1="58046" y1="26041" x2="77982" y2="27108"/>
                        <a14:backgroundMark x1="80384" y1="32978" x2="89992" y2="30630"/>
                        <a14:backgroundMark x1="61569" y1="36606" x2="65492" y2="35112"/>
                      </a14:backgroundRemoval>
                    </a14:imgEffect>
                  </a14:imgLayer>
                </a14:imgProps>
              </a:ext>
            </a:extLst>
          </a:blip>
          <a:srcRect l="15616" t="21852" r="2607" b="18355"/>
          <a:stretch/>
        </p:blipFill>
        <p:spPr>
          <a:xfrm>
            <a:off x="1062246" y="4069440"/>
            <a:ext cx="7108537" cy="3899290"/>
          </a:xfrm>
          <a:prstGeom prst="rect">
            <a:avLst/>
          </a:prstGeom>
        </p:spPr>
      </p:pic>
      <p:grpSp>
        <p:nvGrpSpPr>
          <p:cNvPr id="14" name="グループ化 13"/>
          <p:cNvGrpSpPr/>
          <p:nvPr/>
        </p:nvGrpSpPr>
        <p:grpSpPr>
          <a:xfrm>
            <a:off x="6403228" y="10342498"/>
            <a:ext cx="5841092" cy="4460004"/>
            <a:chOff x="2738703" y="-2252506"/>
            <a:chExt cx="8656076" cy="6343165"/>
          </a:xfrm>
        </p:grpSpPr>
        <p:pic>
          <p:nvPicPr>
            <p:cNvPr id="12" name="図 11" descr="画面の領域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3" b="3753"/>
            <a:stretch/>
          </p:blipFill>
          <p:spPr>
            <a:xfrm>
              <a:off x="2738703" y="-2252506"/>
              <a:ext cx="8656076" cy="6343165"/>
            </a:xfrm>
            <a:prstGeom prst="rect">
              <a:avLst/>
            </a:prstGeom>
          </p:spPr>
        </p:pic>
        <p:pic>
          <p:nvPicPr>
            <p:cNvPr id="13" name="図 12" descr="画面の領域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48" t="3706" r="30502" b="7282"/>
            <a:stretch/>
          </p:blipFill>
          <p:spPr>
            <a:xfrm>
              <a:off x="5937312" y="-2033986"/>
              <a:ext cx="3297836" cy="5906125"/>
            </a:xfrm>
            <a:prstGeom prst="rect">
              <a:avLst/>
            </a:prstGeom>
          </p:spPr>
        </p:pic>
      </p:grpSp>
      <p:pic>
        <p:nvPicPr>
          <p:cNvPr id="15" name="図 14" descr="画面の領域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3060" r="6226"/>
          <a:stretch/>
        </p:blipFill>
        <p:spPr>
          <a:xfrm>
            <a:off x="247053" y="10345856"/>
            <a:ext cx="5942195" cy="4456646"/>
          </a:xfrm>
          <a:prstGeom prst="rect">
            <a:avLst/>
          </a:prstGeom>
        </p:spPr>
      </p:pic>
      <p:pic>
        <p:nvPicPr>
          <p:cNvPr id="17" name="図 16" descr="画面の領域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64" t="4847" r="17577" b="5338"/>
          <a:stretch/>
        </p:blipFill>
        <p:spPr>
          <a:xfrm>
            <a:off x="6660258" y="-6355309"/>
            <a:ext cx="4171406" cy="4127841"/>
          </a:xfrm>
          <a:prstGeom prst="rect">
            <a:avLst/>
          </a:prstGeom>
        </p:spPr>
      </p:pic>
      <p:pic>
        <p:nvPicPr>
          <p:cNvPr id="1026" name="Picture 2" descr="https://lh3.googleusercontent.com/Hm4-UQD_27gRKsKbReSUHbFmk1Of2E0beAw81bXYD-40R1UXVEJ9LPNWzEg1OuNCBvSlcB-0OjBWXnNE49KtgAXyf3Mbr3wQFsyt1GDAxRlUgTBViUcFXmvdtSMMDnu970AFymUl0lfCuIh1-VEzd0uA58TE3b0wWofYiBB3wzg2EM0KsdDhI6YyXAFHbYUY8GqTkP7Gqlfffws2gZ_72CLnIG9oMxdAQLu_wqM7G1QIokxCdCn4jC019xkbq0UAiQnrJC1yRl9ujlt5T2hyj_O38OxMf-lsl-X1C13T5MXOwUZ3uvNek2zBIFaodsMC7FemU2C-JL6fSggdBgULikU9QVEYxkaoD1b1V-bEuHJIR-6Rh1hvnK1B4EyT4OxFLVhcOBhC3aDgJkHKBxzHYguL8B3VuFAT2yffWQHkkjApg_XqYY7n9yu5U8-soFoz8sa55Fn9J6GKcTFU74TtSgk8t7t_McDiakb3IQ3m0vnW_lIFZWsTKZklaISfoRfTAvj8pfDaDH88GSU6Zykj1dPxRSccbAXS0eXaoL3qbdYzZYOzYbfRWidGyGiLUEL_wVsy3wvp8ESsi7IxzY3SJhfKqLX0OUtkrXToAyZu9o3BgIYEGo49uYOmEjri9T-wzQr3e3fQPrDzMctafGCEDe20Kf1IOkhlKQcV4-JH_kVYJoI-xuOG8VxtOzC55w=w702-h936-no?authuser=1"/>
          <p:cNvPicPr preferRelativeResize="0"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753" b="79864" l="18363" r="806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79" t="32917" r="11585" b="23300"/>
          <a:stretch/>
        </p:blipFill>
        <p:spPr bwMode="auto">
          <a:xfrm>
            <a:off x="1098189" y="847749"/>
            <a:ext cx="5746955" cy="431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128" b="72359" l="21622" r="70270"/>
                    </a14:imgEffect>
                  </a14:imgLayer>
                </a14:imgProps>
              </a:ext>
            </a:extLst>
          </a:blip>
          <a:srcRect l="15574" t="36774" r="26444" b="28962"/>
          <a:stretch/>
        </p:blipFill>
        <p:spPr>
          <a:xfrm flipH="1">
            <a:off x="6189248" y="1263624"/>
            <a:ext cx="5509643" cy="4339586"/>
          </a:xfrm>
          <a:prstGeom prst="rect">
            <a:avLst/>
          </a:prstGeom>
        </p:spPr>
      </p:pic>
      <p:pic>
        <p:nvPicPr>
          <p:cNvPr id="21" name="図 20" descr="画面の領域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765" b="94316" l="11765" r="880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04" r="15282" b="8706"/>
          <a:stretch/>
        </p:blipFill>
        <p:spPr>
          <a:xfrm>
            <a:off x="901337" y="-6238173"/>
            <a:ext cx="4754880" cy="40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3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1231027" y="-5690159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半球指球</a:t>
            </a:r>
            <a:endParaRPr lang="en-US" altLang="ja-JP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0764" y="1533601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半球指円筒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7073" y="6296813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半球指ボトル</a:t>
            </a:r>
            <a:endParaRPr lang="en-US" altLang="ja-JP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272" y="-5783198"/>
            <a:ext cx="5669771" cy="388958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68" y="-226526"/>
            <a:ext cx="5663675" cy="388958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68" y="4355068"/>
            <a:ext cx="5663675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5340" t="21078" r="15405" b="9644"/>
          <a:stretch/>
        </p:blipFill>
        <p:spPr>
          <a:xfrm>
            <a:off x="3304905" y="-235333"/>
            <a:ext cx="5238203" cy="69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2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031966" y="378823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トルクー</a:t>
            </a:r>
            <a:r>
              <a:rPr lang="ja-JP" altLang="en-US" dirty="0"/>
              <a:t>電圧</a:t>
            </a:r>
            <a:r>
              <a:rPr lang="ja-JP" altLang="en-US" dirty="0" smtClean="0"/>
              <a:t>（通常指）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76061" y="1654730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球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29543" y="4397923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円筒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34548" y="4397923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ボトル</a:t>
            </a:r>
            <a:endParaRPr lang="en-US" altLang="ja-JP" dirty="0" smtClean="0"/>
          </a:p>
        </p:txBody>
      </p:sp>
      <p:graphicFrame>
        <p:nvGraphicFramePr>
          <p:cNvPr id="16" name="グラフ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354603"/>
              </p:ext>
            </p:extLst>
          </p:nvPr>
        </p:nvGraphicFramePr>
        <p:xfrm>
          <a:off x="2329543" y="-5299481"/>
          <a:ext cx="5392102" cy="3522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27" y="5021521"/>
            <a:ext cx="4505334" cy="281659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618" y="4956887"/>
            <a:ext cx="4505334" cy="2816596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00" y="-3142285"/>
            <a:ext cx="11288921" cy="70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031966" y="378823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トルクー電圧（半球指）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98621" y="730457"/>
            <a:ext cx="4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球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09405" y="4197203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円筒</a:t>
            </a:r>
            <a:endParaRPr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543108" y="3280847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ボトル</a:t>
            </a:r>
            <a:endParaRPr lang="en-US" altLang="ja-JP" dirty="0" smtClean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17" y="-5335382"/>
            <a:ext cx="8079302" cy="50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3" y="4819201"/>
            <a:ext cx="4505334" cy="28105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601" y="3983688"/>
            <a:ext cx="4505334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484811" y="2194560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フォースゲージ</a:t>
            </a:r>
            <a:r>
              <a:rPr lang="en-US" altLang="ja-JP" dirty="0" smtClean="0"/>
              <a:t>―</a:t>
            </a:r>
            <a:r>
              <a:rPr lang="ja-JP" altLang="en-US" dirty="0" smtClean="0"/>
              <a:t>トルク半球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11307" y="2194560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フォースゲージ</a:t>
            </a:r>
            <a:r>
              <a:rPr lang="en-US" altLang="ja-JP" dirty="0" smtClean="0"/>
              <a:t>―</a:t>
            </a:r>
            <a:r>
              <a:rPr lang="ja-JP" altLang="en-US" dirty="0" smtClean="0"/>
              <a:t>トルク通常</a:t>
            </a:r>
            <a:endParaRPr kumimoji="1" lang="ja-JP" altLang="en-US" dirty="0"/>
          </a:p>
        </p:txBody>
      </p:sp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2238590"/>
              </p:ext>
            </p:extLst>
          </p:nvPr>
        </p:nvGraphicFramePr>
        <p:xfrm>
          <a:off x="969509" y="2716707"/>
          <a:ext cx="4505324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53142"/>
              </p:ext>
            </p:extLst>
          </p:nvPr>
        </p:nvGraphicFramePr>
        <p:xfrm>
          <a:off x="6096005" y="2716707"/>
          <a:ext cx="4505324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91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90" y="1276119"/>
            <a:ext cx="4505334" cy="281659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556" y="1276119"/>
            <a:ext cx="4505334" cy="28105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66" y="4348939"/>
            <a:ext cx="4505334" cy="2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500841" y="-893529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Ball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62847" y="3315772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Cylinder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595282" y="7709739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Bottle</a:t>
            </a: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12" y="-2168875"/>
            <a:ext cx="5035732" cy="373717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15" y="1855760"/>
            <a:ext cx="5041829" cy="373717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812" y="6210485"/>
            <a:ext cx="5035732" cy="373717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71" y="-2168875"/>
            <a:ext cx="5041829" cy="373717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171" y="1631852"/>
            <a:ext cx="5041829" cy="373717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171" y="6210485"/>
            <a:ext cx="5041829" cy="3737172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844932" y="-3213837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通常指</a:t>
            </a:r>
            <a:endParaRPr kumimoji="1" lang="en-US" altLang="ja-JP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92144" y="-3174608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半球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40078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2355766" y="162560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Ball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217772" y="4371861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Cylinder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450207" y="8765828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Bottle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737" y="-1748702"/>
            <a:ext cx="5517358" cy="382252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72" y="2073821"/>
            <a:ext cx="5517358" cy="382252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72" y="6324870"/>
            <a:ext cx="5517358" cy="38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5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9634" t="18166" r="19308" b="11286"/>
          <a:stretch/>
        </p:blipFill>
        <p:spPr>
          <a:xfrm>
            <a:off x="6923314" y="-222069"/>
            <a:ext cx="4088675" cy="629629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10702" b="18751"/>
          <a:stretch/>
        </p:blipFill>
        <p:spPr>
          <a:xfrm>
            <a:off x="1377042" y="-222069"/>
            <a:ext cx="4343400" cy="629629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31534" b="29972"/>
          <a:stretch/>
        </p:blipFill>
        <p:spPr>
          <a:xfrm>
            <a:off x="1978478" y="6361612"/>
            <a:ext cx="4343400" cy="34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9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画面の領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90" y="561575"/>
            <a:ext cx="6411220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3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5" b="72572" l="9957" r="89900"/>
                    </a14:imgEffect>
                  </a14:imgLayer>
                </a14:imgProps>
              </a:ext>
            </a:extLst>
          </a:blip>
          <a:srcRect l="30375" t="40855" r="30001" b="36848"/>
          <a:stretch/>
        </p:blipFill>
        <p:spPr>
          <a:xfrm flipH="1">
            <a:off x="6419197" y="4733474"/>
            <a:ext cx="5551320" cy="41634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4778" t="36292" r="21942" b="33727"/>
          <a:stretch/>
        </p:blipFill>
        <p:spPr>
          <a:xfrm>
            <a:off x="130178" y="4517302"/>
            <a:ext cx="5839549" cy="4379662"/>
          </a:xfrm>
          <a:prstGeom prst="rect">
            <a:avLst/>
          </a:prstGeom>
        </p:spPr>
      </p:pic>
      <p:grpSp>
        <p:nvGrpSpPr>
          <p:cNvPr id="7" name="グループ化 6"/>
          <p:cNvGrpSpPr/>
          <p:nvPr/>
        </p:nvGrpSpPr>
        <p:grpSpPr>
          <a:xfrm>
            <a:off x="6240474" y="-30921"/>
            <a:ext cx="5908766" cy="4379662"/>
            <a:chOff x="2728443" y="903333"/>
            <a:chExt cx="6735112" cy="5051334"/>
          </a:xfrm>
        </p:grpSpPr>
        <p:pic>
          <p:nvPicPr>
            <p:cNvPr id="8" name="図 7" descr="画面の領域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94" b="6394"/>
            <a:stretch/>
          </p:blipFill>
          <p:spPr>
            <a:xfrm>
              <a:off x="2728443" y="903333"/>
              <a:ext cx="6735112" cy="5051334"/>
            </a:xfrm>
            <a:prstGeom prst="rect">
              <a:avLst/>
            </a:prstGeom>
          </p:spPr>
        </p:pic>
        <p:pic>
          <p:nvPicPr>
            <p:cNvPr id="9" name="図 8" descr="画面の領域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97"/>
            <a:stretch/>
          </p:blipFill>
          <p:spPr>
            <a:xfrm rot="10800000">
              <a:off x="4572753" y="1051475"/>
              <a:ext cx="4851764" cy="1976538"/>
            </a:xfrm>
            <a:prstGeom prst="rect">
              <a:avLst/>
            </a:prstGeom>
          </p:spPr>
        </p:pic>
      </p:grpSp>
      <p:pic>
        <p:nvPicPr>
          <p:cNvPr id="10" name="図 9" descr="画面の領域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r="5155"/>
          <a:stretch/>
        </p:blipFill>
        <p:spPr>
          <a:xfrm>
            <a:off x="171405" y="0"/>
            <a:ext cx="5798322" cy="43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54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62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899" b="65742" l="5121" r="97582"/>
                    </a14:imgEffect>
                  </a14:imgLayer>
                </a14:imgProps>
              </a:ext>
            </a:extLst>
          </a:blip>
          <a:srcRect t="31616" b="41006"/>
          <a:stretch/>
        </p:blipFill>
        <p:spPr>
          <a:xfrm flipH="1">
            <a:off x="1748845" y="1474622"/>
            <a:ext cx="8917876" cy="32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8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282" b="82497" l="33547" r="67894">
                        <a14:backgroundMark x1="53483" y1="75774" x2="53483" y2="75774"/>
                        <a14:backgroundMark x1="51321" y1="77375" x2="45797" y2="77054"/>
                        <a14:backgroundMark x1="46597" y1="72572" x2="52842" y2="72359"/>
                      </a14:backgroundRemoval>
                    </a14:imgEffect>
                  </a14:imgLayer>
                </a14:imgProps>
              </a:ext>
            </a:extLst>
          </a:blip>
          <a:srcRect l="30763" t="27871" r="27782" b="13175"/>
          <a:stretch/>
        </p:blipFill>
        <p:spPr>
          <a:xfrm>
            <a:off x="7155305" y="1149533"/>
            <a:ext cx="4931764" cy="5261546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640294" y="1345476"/>
            <a:ext cx="6175947" cy="4631960"/>
            <a:chOff x="509666" y="1149533"/>
            <a:chExt cx="6175947" cy="4631960"/>
          </a:xfrm>
        </p:grpSpPr>
        <p:pic>
          <p:nvPicPr>
            <p:cNvPr id="4" name="図 3" descr="画面の領域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" b="494"/>
            <a:stretch/>
          </p:blipFill>
          <p:spPr>
            <a:xfrm>
              <a:off x="509666" y="1149533"/>
              <a:ext cx="6175947" cy="4631960"/>
            </a:xfrm>
            <a:prstGeom prst="rect">
              <a:avLst/>
            </a:prstGeom>
          </p:spPr>
        </p:pic>
        <p:sp>
          <p:nvSpPr>
            <p:cNvPr id="6" name="正方形/長方形 5"/>
            <p:cNvSpPr/>
            <p:nvPr/>
          </p:nvSpPr>
          <p:spPr>
            <a:xfrm>
              <a:off x="509666" y="5021705"/>
              <a:ext cx="1573967" cy="759788"/>
            </a:xfrm>
            <a:prstGeom prst="rect">
              <a:avLst/>
            </a:prstGeom>
            <a:solidFill>
              <a:srgbClr val="FC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5306518" y="5021705"/>
              <a:ext cx="1379095" cy="759788"/>
            </a:xfrm>
            <a:prstGeom prst="rect">
              <a:avLst/>
            </a:prstGeom>
            <a:solidFill>
              <a:srgbClr val="FC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35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1896256" y="660960"/>
            <a:ext cx="8399488" cy="5609105"/>
            <a:chOff x="-494676" y="1786451"/>
            <a:chExt cx="7736703" cy="5471510"/>
          </a:xfrm>
        </p:grpSpPr>
        <p:pic>
          <p:nvPicPr>
            <p:cNvPr id="7" name="図 6" descr="画面の領域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4676" y="1786451"/>
              <a:ext cx="7736703" cy="5471510"/>
            </a:xfrm>
            <a:prstGeom prst="rect">
              <a:avLst/>
            </a:prstGeom>
          </p:spPr>
        </p:pic>
        <p:sp>
          <p:nvSpPr>
            <p:cNvPr id="5" name="正方形/長方形 4"/>
            <p:cNvSpPr/>
            <p:nvPr/>
          </p:nvSpPr>
          <p:spPr>
            <a:xfrm>
              <a:off x="5205013" y="6734753"/>
              <a:ext cx="1926109" cy="44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967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/>
        </p:nvGrpSpPr>
        <p:grpSpPr>
          <a:xfrm>
            <a:off x="583475" y="966348"/>
            <a:ext cx="11494223" cy="4998330"/>
            <a:chOff x="483326" y="544175"/>
            <a:chExt cx="11494223" cy="4998330"/>
          </a:xfrm>
        </p:grpSpPr>
        <p:grpSp>
          <p:nvGrpSpPr>
            <p:cNvPr id="8" name="グループ化 7"/>
            <p:cNvGrpSpPr/>
            <p:nvPr/>
          </p:nvGrpSpPr>
          <p:grpSpPr>
            <a:xfrm>
              <a:off x="975359" y="2283323"/>
              <a:ext cx="10241281" cy="2364379"/>
              <a:chOff x="1410789" y="1907175"/>
              <a:chExt cx="10241281" cy="2364379"/>
            </a:xfrm>
          </p:grpSpPr>
          <p:sp>
            <p:nvSpPr>
              <p:cNvPr id="4" name="正方形/長方形 3"/>
              <p:cNvSpPr/>
              <p:nvPr/>
            </p:nvSpPr>
            <p:spPr>
              <a:xfrm>
                <a:off x="1410789" y="1907177"/>
                <a:ext cx="2926080" cy="236437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711234" y="2135776"/>
                <a:ext cx="2325189" cy="190717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/>
              <p:cNvSpPr/>
              <p:nvPr/>
            </p:nvSpPr>
            <p:spPr>
              <a:xfrm>
                <a:off x="4336868" y="1907177"/>
                <a:ext cx="6217921" cy="236437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9457509" y="1907175"/>
                <a:ext cx="2194561" cy="236437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0" name="直線矢印コネクタ 9"/>
            <p:cNvCxnSpPr/>
            <p:nvPr/>
          </p:nvCxnSpPr>
          <p:spPr>
            <a:xfrm>
              <a:off x="483326" y="3465511"/>
              <a:ext cx="1131243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 flipH="1">
              <a:off x="2416626" y="1005840"/>
              <a:ext cx="43543" cy="4536665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dash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866501" y="544175"/>
              <a:ext cx="24558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 err="1"/>
                <a:t>Inastomer</a:t>
              </a:r>
              <a:r>
                <a:rPr lang="en-US" altLang="ja-JP" sz="2400" b="1" dirty="0"/>
                <a:t> chip</a:t>
              </a:r>
              <a:endParaRPr kumimoji="1" lang="ja-JP" altLang="en-US" sz="2400" b="1" dirty="0"/>
            </a:p>
          </p:txBody>
        </p:sp>
        <p:cxnSp>
          <p:nvCxnSpPr>
            <p:cNvPr id="20" name="直線矢印コネクタ 19"/>
            <p:cNvCxnSpPr/>
            <p:nvPr/>
          </p:nvCxnSpPr>
          <p:spPr>
            <a:xfrm flipH="1">
              <a:off x="1920240" y="1005840"/>
              <a:ext cx="6531" cy="226833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/>
            <p:cNvSpPr txBox="1"/>
            <p:nvPr/>
          </p:nvSpPr>
          <p:spPr>
            <a:xfrm>
              <a:off x="4204058" y="1584514"/>
              <a:ext cx="3082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Flexible substrate</a:t>
              </a:r>
              <a:endParaRPr kumimoji="1" lang="ja-JP" altLang="en-US" sz="2400" b="1" dirty="0"/>
            </a:p>
          </p:txBody>
        </p:sp>
        <p:cxnSp>
          <p:nvCxnSpPr>
            <p:cNvPr id="25" name="直線矢印コネクタ 24"/>
            <p:cNvCxnSpPr/>
            <p:nvPr/>
          </p:nvCxnSpPr>
          <p:spPr>
            <a:xfrm flipH="1">
              <a:off x="5745475" y="2066383"/>
              <a:ext cx="1" cy="8074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/>
            <p:cNvSpPr txBox="1"/>
            <p:nvPr/>
          </p:nvSpPr>
          <p:spPr>
            <a:xfrm>
              <a:off x="8666112" y="1421556"/>
              <a:ext cx="3311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/>
                <a:t>Soldering terminal</a:t>
              </a:r>
              <a:endParaRPr kumimoji="1" lang="ja-JP" altLang="en-US" sz="2400" b="1" dirty="0"/>
            </a:p>
          </p:txBody>
        </p:sp>
        <p:cxnSp>
          <p:nvCxnSpPr>
            <p:cNvPr id="28" name="直線矢印コネクタ 27"/>
            <p:cNvCxnSpPr/>
            <p:nvPr/>
          </p:nvCxnSpPr>
          <p:spPr>
            <a:xfrm flipH="1">
              <a:off x="10321831" y="1944784"/>
              <a:ext cx="1" cy="8074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図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5" y="-4492011"/>
            <a:ext cx="11018497" cy="4938510"/>
          </a:xfrm>
          <a:prstGeom prst="rect">
            <a:avLst/>
          </a:prstGeom>
        </p:spPr>
      </p:pic>
      <p:pic>
        <p:nvPicPr>
          <p:cNvPr id="31" name="図 30" descr="画面の領域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45" y="6023460"/>
            <a:ext cx="5953956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/>
        </p:nvGrpSpPr>
        <p:grpSpPr>
          <a:xfrm>
            <a:off x="5617028" y="1226866"/>
            <a:ext cx="5969724" cy="4477293"/>
            <a:chOff x="5617028" y="1226866"/>
            <a:chExt cx="5969724" cy="4477293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/>
            <a:srcRect l="19402" t="24917" r="30418" b="24917"/>
            <a:stretch/>
          </p:blipFill>
          <p:spPr>
            <a:xfrm>
              <a:off x="5617028" y="1226866"/>
              <a:ext cx="5969724" cy="4477293"/>
            </a:xfrm>
            <a:prstGeom prst="rect">
              <a:avLst/>
            </a:prstGeom>
          </p:spPr>
        </p:pic>
        <p:cxnSp>
          <p:nvCxnSpPr>
            <p:cNvPr id="8" name="直線矢印コネクタ 7"/>
            <p:cNvCxnSpPr/>
            <p:nvPr/>
          </p:nvCxnSpPr>
          <p:spPr>
            <a:xfrm flipV="1">
              <a:off x="6544491" y="3465512"/>
              <a:ext cx="320040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831875" y="2464569"/>
              <a:ext cx="3108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49.97[mm]</a:t>
              </a:r>
              <a:endParaRPr kumimoji="1" lang="ja-JP" altLang="en-US" sz="3600" b="1" dirty="0"/>
            </a:p>
          </p:txBody>
        </p:sp>
      </p:grpSp>
      <p:grpSp>
        <p:nvGrpSpPr>
          <p:cNvPr id="40" name="グループ化 39"/>
          <p:cNvGrpSpPr/>
          <p:nvPr/>
        </p:nvGrpSpPr>
        <p:grpSpPr>
          <a:xfrm>
            <a:off x="-352696" y="1195418"/>
            <a:ext cx="5969724" cy="4477293"/>
            <a:chOff x="-352696" y="1195418"/>
            <a:chExt cx="5969724" cy="4477293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/>
            <a:srcRect l="25221" t="4993" r="23720" b="4261"/>
            <a:stretch/>
          </p:blipFill>
          <p:spPr>
            <a:xfrm rot="16200000">
              <a:off x="393519" y="449203"/>
              <a:ext cx="4477293" cy="5969724"/>
            </a:xfrm>
            <a:prstGeom prst="rect">
              <a:avLst/>
            </a:prstGeom>
          </p:spPr>
        </p:pic>
        <p:cxnSp>
          <p:nvCxnSpPr>
            <p:cNvPr id="13" name="直線矢印コネクタ 12"/>
            <p:cNvCxnSpPr/>
            <p:nvPr/>
          </p:nvCxnSpPr>
          <p:spPr>
            <a:xfrm flipV="1">
              <a:off x="137161" y="3465513"/>
              <a:ext cx="4741817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1077685" y="2802737"/>
              <a:ext cx="3108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89.75[mm]</a:t>
              </a:r>
              <a:endParaRPr kumimoji="1" lang="ja-JP" altLang="en-US" sz="3600" b="1" dirty="0"/>
            </a:p>
          </p:txBody>
        </p:sp>
        <p:cxnSp>
          <p:nvCxnSpPr>
            <p:cNvPr id="18" name="直線矢印コネクタ 17"/>
            <p:cNvCxnSpPr/>
            <p:nvPr/>
          </p:nvCxnSpPr>
          <p:spPr>
            <a:xfrm flipH="1">
              <a:off x="4878978" y="2638697"/>
              <a:ext cx="1" cy="156754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24"/>
            <p:cNvSpPr txBox="1"/>
            <p:nvPr/>
          </p:nvSpPr>
          <p:spPr>
            <a:xfrm>
              <a:off x="2991396" y="4399269"/>
              <a:ext cx="2625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29.89[mm]</a:t>
              </a:r>
              <a:endParaRPr kumimoji="1" lang="ja-JP" altLang="en-US" sz="3600" b="1" dirty="0"/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5558247" y="6705102"/>
            <a:ext cx="6028505" cy="4266926"/>
            <a:chOff x="5558247" y="6705102"/>
            <a:chExt cx="6028505" cy="4266926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4"/>
            <a:srcRect l="17647" t="11579" r="12738" b="23288"/>
            <a:stretch/>
          </p:blipFill>
          <p:spPr>
            <a:xfrm>
              <a:off x="5558247" y="6705102"/>
              <a:ext cx="6028505" cy="4231364"/>
            </a:xfrm>
            <a:prstGeom prst="rect">
              <a:avLst/>
            </a:prstGeom>
          </p:spPr>
        </p:pic>
        <p:cxnSp>
          <p:nvCxnSpPr>
            <p:cNvPr id="15" name="直線矢印コネクタ 14"/>
            <p:cNvCxnSpPr/>
            <p:nvPr/>
          </p:nvCxnSpPr>
          <p:spPr>
            <a:xfrm flipV="1">
              <a:off x="6544491" y="10202091"/>
              <a:ext cx="4820195" cy="1692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/>
            <p:cNvSpPr txBox="1"/>
            <p:nvPr/>
          </p:nvSpPr>
          <p:spPr>
            <a:xfrm>
              <a:off x="6831875" y="10325697"/>
              <a:ext cx="3108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134.45[mm]</a:t>
              </a:r>
              <a:endParaRPr kumimoji="1" lang="ja-JP" altLang="en-US" sz="3600" b="1" dirty="0"/>
            </a:p>
          </p:txBody>
        </p:sp>
        <p:cxnSp>
          <p:nvCxnSpPr>
            <p:cNvPr id="27" name="直線矢印コネクタ 26"/>
            <p:cNvCxnSpPr/>
            <p:nvPr/>
          </p:nvCxnSpPr>
          <p:spPr>
            <a:xfrm flipH="1">
              <a:off x="8360229" y="7811589"/>
              <a:ext cx="26126" cy="216353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/>
            <p:cNvSpPr txBox="1"/>
            <p:nvPr/>
          </p:nvSpPr>
          <p:spPr>
            <a:xfrm>
              <a:off x="7018019" y="7291346"/>
              <a:ext cx="3108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600" b="1" dirty="0" smtClean="0"/>
                <a:t>62.90[mm]</a:t>
              </a:r>
              <a:endParaRPr kumimoji="1" lang="ja-JP" altLang="en-US" sz="3600" b="1" dirty="0"/>
            </a:p>
          </p:txBody>
        </p:sp>
        <p:cxnSp>
          <p:nvCxnSpPr>
            <p:cNvPr id="32" name="直線矢印コネクタ 31"/>
            <p:cNvCxnSpPr/>
            <p:nvPr/>
          </p:nvCxnSpPr>
          <p:spPr>
            <a:xfrm>
              <a:off x="11021783" y="8490857"/>
              <a:ext cx="0" cy="101890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ボックス 36"/>
          <p:cNvSpPr txBox="1"/>
          <p:nvPr/>
        </p:nvSpPr>
        <p:spPr>
          <a:xfrm>
            <a:off x="10087788" y="7266674"/>
            <a:ext cx="2713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/>
              <a:t>30.30</a:t>
            </a:r>
            <a:br>
              <a:rPr kumimoji="1" lang="en-US" altLang="ja-JP" sz="3600" b="1" dirty="0" smtClean="0"/>
            </a:br>
            <a:r>
              <a:rPr kumimoji="1" lang="en-US" altLang="ja-JP" sz="3600" b="1" dirty="0" smtClean="0"/>
              <a:t>[mm]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7975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18743" t="20068" r="19914" b="18605"/>
          <a:stretch/>
        </p:blipFill>
        <p:spPr>
          <a:xfrm rot="10800000">
            <a:off x="296093" y="297771"/>
            <a:ext cx="5172888" cy="387966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91" b="99253" l="1138" r="93030">
                        <a14:foregroundMark x1="15078" y1="25187" x2="26885" y2="82711"/>
                        <a14:foregroundMark x1="15789" y1="25080" x2="78521" y2="36179"/>
                        <a14:foregroundMark x1="22617" y1="20704" x2="58037" y2="27535"/>
                        <a14:foregroundMark x1="67852" y1="29776" x2="80654" y2="34365"/>
                        <a14:foregroundMark x1="15505" y1="83565" x2="21053" y2="92850"/>
                        <a14:foregroundMark x1="2418" y1="16756" x2="19488" y2="13767"/>
                        <a14:foregroundMark x1="21053" y1="14621" x2="29730" y2="17609"/>
                        <a14:foregroundMark x1="28734" y1="17396" x2="37127" y2="21665"/>
                        <a14:foregroundMark x1="73826" y1="45998" x2="79659" y2="46105"/>
                        <a14:foregroundMark x1="87909" y1="37353" x2="88905" y2="43223"/>
                        <a14:foregroundMark x1="89047" y1="41836" x2="84922" y2="46425"/>
                        <a14:backgroundMark x1="47368" y1="46852" x2="59033" y2="67449"/>
                        <a14:backgroundMark x1="63869" y1="46958" x2="63727" y2="68943"/>
                        <a14:backgroundMark x1="71550" y1="50480" x2="78947" y2="51654"/>
                        <a14:backgroundMark x1="39545" y1="41409" x2="46942" y2="62540"/>
                        <a14:backgroundMark x1="43812" y1="74066" x2="74822" y2="73639"/>
                        <a14:backgroundMark x1="13371" y1="66916" x2="9104" y2="73959"/>
                        <a14:backgroundMark x1="54339" y1="14941" x2="94737" y2="18143"/>
                        <a14:backgroundMark x1="45946" y1="72359" x2="68421" y2="70544"/>
                        <a14:backgroundMark x1="75960" y1="31377" x2="82504" y2="32231"/>
                        <a14:backgroundMark x1="72119" y1="30736" x2="84353" y2="32764"/>
                        <a14:backgroundMark x1="58037" y1="43223" x2="64865" y2="43436"/>
                        <a14:backgroundMark x1="9531" y1="17716" x2="2276" y2="21665"/>
                        <a14:backgroundMark x1="1849" y1="23479" x2="142" y2="27108"/>
                        <a14:backgroundMark x1="27454" y1="20064" x2="34282" y2="21345"/>
                      </a14:backgroundRemoval>
                    </a14:imgEffect>
                  </a14:imgLayer>
                </a14:imgProps>
              </a:ext>
            </a:extLst>
          </a:blip>
          <a:srcRect l="18" r="18"/>
          <a:stretch/>
        </p:blipFill>
        <p:spPr>
          <a:xfrm>
            <a:off x="6556400" y="-313510"/>
            <a:ext cx="5243716" cy="699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1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773827" y="-364453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通常指ボトル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73827" y="945772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通常指</a:t>
            </a:r>
            <a:r>
              <a:rPr lang="ja-JP" altLang="en-US" dirty="0"/>
              <a:t>ボール</a:t>
            </a:r>
            <a:endParaRPr lang="ja-JP" altLang="en-US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6261" y="5654848"/>
            <a:ext cx="259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通常指円筒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643" y="-5100782"/>
            <a:ext cx="5620999" cy="394445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643" y="-292342"/>
            <a:ext cx="5663675" cy="388958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871" y="4079387"/>
            <a:ext cx="5669771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36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7397</TotalTime>
  <Words>72</Words>
  <Application>Microsoft Office PowerPoint</Application>
  <PresentationFormat>ワイド画面</PresentationFormat>
  <Paragraphs>39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川崎 雄太朗</dc:creator>
  <cp:lastModifiedBy>川崎 雄太朗</cp:lastModifiedBy>
  <cp:revision>52</cp:revision>
  <dcterms:created xsi:type="dcterms:W3CDTF">2021-02-02T07:36:22Z</dcterms:created>
  <dcterms:modified xsi:type="dcterms:W3CDTF">2021-02-19T05:19:35Z</dcterms:modified>
</cp:coreProperties>
</file>